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64" r:id="rId16"/>
    <p:sldId id="265" r:id="rId17"/>
  </p:sldIdLst>
  <p:sldSz cx="14630400" cy="8229600"/>
  <p:notesSz cx="8229600" cy="14630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ibre Baskerville" panose="020B0600000101010101" charset="0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Open Sans" panose="020B0600000101010101" charset="0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6161"/>
    <a:srgbClr val="ADD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207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83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265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23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95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30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16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프로젝트 요약: 영화 인물 랭킹 데이터 분석 및 시각화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본 프로젝트는 Cine21 인물 랭킹 데이터를 활용하여 영화 배우들을 분석합니다. 데이터 크롤링, 처리, 시각화 파이프라인을 구축합니다. 영화 산업 인물 데이터의 트렌드 및 특징을 파악하는 것이 목표입니다.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5467112"/>
            <a:ext cx="200953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79501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(5): 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회귀 분석 결과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 smtClean="0"/>
              <a:t>R-squared </a:t>
            </a:r>
            <a:r>
              <a:rPr lang="ko-KR" altLang="en-US" sz="1400" dirty="0" smtClean="0"/>
              <a:t>를 보면 </a:t>
            </a:r>
            <a:r>
              <a:rPr lang="en-US" altLang="ko-KR" sz="1400" dirty="0" smtClean="0"/>
              <a:t>0.029 </a:t>
            </a:r>
            <a:r>
              <a:rPr lang="ko-KR" altLang="en-US" sz="1400" dirty="0" smtClean="0"/>
              <a:t>이므로 매우 관계가 없다는 것을 알 수 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143" y="1990428"/>
            <a:ext cx="5830114" cy="424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7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(6):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나이와 </a:t>
            </a:r>
            <a:r>
              <a:rPr lang="ko-KR" altLang="en-US" sz="3500" dirty="0" err="1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흥행지수의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상관관계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ko-KR" altLang="en-US" sz="1400" dirty="0" smtClean="0"/>
              <a:t>상관계수를 보면 </a:t>
            </a:r>
            <a:r>
              <a:rPr lang="en-US" altLang="ko-KR" sz="1400" dirty="0" smtClean="0"/>
              <a:t>0.29597</a:t>
            </a:r>
            <a:r>
              <a:rPr lang="ko-KR" altLang="en-US" sz="1400" dirty="0" smtClean="0"/>
              <a:t>로 매우 관계가 없음을 알 수 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" y="2113950"/>
            <a:ext cx="2429214" cy="80973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5774" y="1985665"/>
            <a:ext cx="6458851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(9): 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회귀 분석 표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 smtClean="0"/>
              <a:t> R-squared</a:t>
            </a:r>
            <a:r>
              <a:rPr lang="ko-KR" altLang="en-US" sz="1400" dirty="0" smtClean="0"/>
              <a:t>를 보면 </a:t>
            </a:r>
            <a:r>
              <a:rPr lang="en-US" altLang="ko-KR" sz="1400" dirty="0" smtClean="0"/>
              <a:t>0.006</a:t>
            </a:r>
            <a:r>
              <a:rPr lang="ko-KR" altLang="en-US" sz="1400" dirty="0" smtClean="0"/>
              <a:t>으로 유의미하지 않다는 것을 알 수 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7616" y="2309560"/>
            <a:ext cx="6935168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8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(9):DNN 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모델 학습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 smtClean="0"/>
              <a:t> DNN </a:t>
            </a:r>
            <a:r>
              <a:rPr lang="ko-KR" altLang="en-US" sz="1400" dirty="0" smtClean="0"/>
              <a:t>을 사용하여 모델을 학습하였다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114" y="1156874"/>
            <a:ext cx="9650172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6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(10): 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모델 예측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/>
              <a:t> </a:t>
            </a:r>
            <a:r>
              <a:rPr lang="ko-KR" altLang="en-US" sz="1400" dirty="0" smtClean="0"/>
              <a:t>훈련을 시킨 모델을 사용하여 예측을 해보았는데 </a:t>
            </a:r>
            <a:r>
              <a:rPr lang="ko-KR" altLang="en-US" sz="1400" dirty="0" err="1" smtClean="0"/>
              <a:t>보이는것</a:t>
            </a:r>
            <a:r>
              <a:rPr lang="ko-KR" altLang="en-US" sz="1400" dirty="0" smtClean="0"/>
              <a:t> 과 같이 </a:t>
            </a:r>
            <a:r>
              <a:rPr lang="ko-KR" altLang="en-US" sz="1400" dirty="0" err="1" smtClean="0"/>
              <a:t>실제값과</a:t>
            </a:r>
            <a:r>
              <a:rPr lang="ko-KR" altLang="en-US" sz="1400" dirty="0" smtClean="0"/>
              <a:t> 차이가 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6915" y="2716458"/>
            <a:ext cx="4513026" cy="311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1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결론 및 시사점</a:t>
            </a:r>
            <a:endParaRPr lang="en-US" sz="445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/>
              <a:t> </a:t>
            </a:r>
            <a:endParaRPr lang="en-US" sz="175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4298" y="6533913"/>
            <a:ext cx="2534004" cy="1695687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6280190" y="3037403"/>
            <a:ext cx="7426383" cy="3137154"/>
            <a:chOff x="6280190" y="3037403"/>
            <a:chExt cx="3664863" cy="1669852"/>
          </a:xfrm>
        </p:grpSpPr>
        <p:sp>
          <p:nvSpPr>
            <p:cNvPr id="7" name="Shape 4"/>
            <p:cNvSpPr/>
            <p:nvPr/>
          </p:nvSpPr>
          <p:spPr>
            <a:xfrm>
              <a:off x="6280190" y="3037403"/>
              <a:ext cx="3664863" cy="1669852"/>
            </a:xfrm>
            <a:prstGeom prst="roundRect">
              <a:avLst>
                <a:gd name="adj" fmla="val 2038"/>
              </a:avLst>
            </a:prstGeom>
            <a:solidFill>
              <a:srgbClr val="EAE8F3"/>
            </a:solidFill>
            <a:ln/>
          </p:spPr>
        </p:sp>
        <p:sp>
          <p:nvSpPr>
            <p:cNvPr id="8" name="Text 5"/>
            <p:cNvSpPr/>
            <p:nvPr/>
          </p:nvSpPr>
          <p:spPr>
            <a:xfrm>
              <a:off x="6507004" y="326421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b="1" dirty="0">
                  <a:solidFill>
                    <a:srgbClr val="49495A"/>
                  </a:solidFill>
                  <a:latin typeface="Libre Baskerville" pitchFamily="34" charset="0"/>
                  <a:ea typeface="Libre Baskerville" pitchFamily="34" charset="-122"/>
                  <a:cs typeface="Libre Baskerville" pitchFamily="34" charset="-120"/>
                </a:rPr>
                <a:t>데이터 분석 인사이트</a:t>
              </a:r>
              <a:endParaRPr lang="en-US" sz="2200" b="1" dirty="0"/>
            </a:p>
          </p:txBody>
        </p:sp>
        <p:sp>
          <p:nvSpPr>
            <p:cNvPr id="14" name="Text 3"/>
            <p:cNvSpPr/>
            <p:nvPr/>
          </p:nvSpPr>
          <p:spPr>
            <a:xfrm>
              <a:off x="6507004" y="3533109"/>
              <a:ext cx="3211235" cy="104368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285750" indent="-285750" algn="l">
                <a:lnSpc>
                  <a:spcPts val="285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 smtClean="0"/>
                <a:t>대학교는 </a:t>
              </a:r>
              <a:r>
                <a:rPr lang="ko-KR" altLang="en-US" sz="1400" dirty="0" smtClean="0"/>
                <a:t>서울예술대학교</a:t>
              </a:r>
              <a:r>
                <a:rPr lang="en-US" altLang="ko-KR" sz="1400" dirty="0" smtClean="0"/>
                <a:t>(12.3%)</a:t>
              </a:r>
              <a:r>
                <a:rPr lang="ko-KR" altLang="en-US" sz="1400" dirty="0" smtClean="0"/>
                <a:t> </a:t>
              </a:r>
              <a:r>
                <a:rPr lang="ko-KR" altLang="en-US" sz="1400" dirty="0" smtClean="0"/>
                <a:t>출신이 많다</a:t>
              </a:r>
              <a:r>
                <a:rPr lang="en-US" altLang="ko-KR" sz="1400" dirty="0" smtClean="0"/>
                <a:t>. </a:t>
              </a:r>
              <a:r>
                <a:rPr lang="en-US" altLang="ko-KR" sz="1400" dirty="0"/>
                <a:t> </a:t>
              </a:r>
              <a:endParaRPr lang="en-US" altLang="ko-KR" sz="1400" dirty="0" smtClean="0"/>
            </a:p>
            <a:p>
              <a:pPr marL="285750" indent="-285750" algn="l">
                <a:lnSpc>
                  <a:spcPts val="285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 smtClean="0"/>
                <a:t>성별은 </a:t>
              </a:r>
              <a:r>
                <a:rPr lang="ko-KR" altLang="en-US" sz="1400" dirty="0" smtClean="0"/>
                <a:t>남성의 수가 </a:t>
              </a:r>
              <a:r>
                <a:rPr lang="en-US" altLang="ko-KR" sz="1400" dirty="0" smtClean="0"/>
                <a:t>82</a:t>
              </a:r>
              <a:r>
                <a:rPr lang="ko-KR" altLang="en-US" sz="1400" dirty="0" smtClean="0"/>
                <a:t>명 더 </a:t>
              </a:r>
              <a:r>
                <a:rPr lang="ko-KR" altLang="en-US" sz="1400" dirty="0" smtClean="0"/>
                <a:t>많다</a:t>
              </a:r>
              <a:r>
                <a:rPr lang="en-US" altLang="ko-KR" sz="1400" dirty="0" smtClean="0"/>
                <a:t>. </a:t>
              </a:r>
            </a:p>
            <a:p>
              <a:pPr marL="285750" indent="-285750" algn="l">
                <a:lnSpc>
                  <a:spcPts val="2850"/>
                </a:lnSpc>
                <a:buFont typeface="Arial" panose="020B0604020202020204" pitchFamily="34" charset="0"/>
                <a:buChar char="•"/>
              </a:pPr>
              <a:r>
                <a:rPr lang="en-US" altLang="ko-KR" sz="1400" dirty="0" smtClean="0"/>
                <a:t>80</a:t>
              </a:r>
              <a:r>
                <a:rPr lang="ko-KR" altLang="en-US" sz="1400" smtClean="0"/>
                <a:t>년대 </a:t>
              </a:r>
              <a:r>
                <a:rPr lang="ko-KR" altLang="en-US" sz="1400" smtClean="0"/>
                <a:t>출신 배우가 </a:t>
              </a:r>
              <a:r>
                <a:rPr lang="en-US" altLang="ko-KR" sz="1400" dirty="0" smtClean="0"/>
                <a:t>(27.1%)</a:t>
              </a:r>
              <a:r>
                <a:rPr lang="ko-KR" altLang="en-US" sz="1400" dirty="0" smtClean="0"/>
                <a:t>로 가장  </a:t>
              </a:r>
              <a:r>
                <a:rPr lang="ko-KR" altLang="en-US" sz="1400" dirty="0" smtClean="0"/>
                <a:t>많다</a:t>
              </a:r>
              <a:r>
                <a:rPr lang="en-US" altLang="ko-KR" sz="1400" dirty="0" smtClean="0"/>
                <a:t>.</a:t>
              </a:r>
            </a:p>
            <a:p>
              <a:pPr marL="285750" indent="-285750" algn="l">
                <a:lnSpc>
                  <a:spcPts val="285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dirty="0" err="1" smtClean="0"/>
                <a:t>검색량</a:t>
              </a:r>
              <a:r>
                <a:rPr lang="en-US" altLang="ko-KR" sz="1400" dirty="0" smtClean="0"/>
                <a:t>, </a:t>
              </a:r>
              <a:r>
                <a:rPr lang="ko-KR" altLang="en-US" sz="1400" dirty="0" smtClean="0"/>
                <a:t>나이 각각 </a:t>
              </a:r>
              <a:r>
                <a:rPr lang="ko-KR" altLang="en-US" sz="1400" dirty="0" err="1" smtClean="0"/>
                <a:t>흥행지수와</a:t>
              </a:r>
              <a:r>
                <a:rPr lang="ko-KR" altLang="en-US" sz="1400" dirty="0" smtClean="0"/>
                <a:t>  상관관계가 유의미</a:t>
              </a:r>
              <a:r>
                <a:rPr lang="ko-KR" altLang="en-US" sz="1400" dirty="0" smtClean="0"/>
                <a:t>하지 않다</a:t>
              </a:r>
              <a:r>
                <a:rPr lang="en-US" altLang="ko-KR" sz="1400" dirty="0" smtClean="0"/>
                <a:t>.</a:t>
              </a:r>
            </a:p>
            <a:p>
              <a:pPr marL="285750" indent="-285750" algn="l">
                <a:lnSpc>
                  <a:spcPts val="2850"/>
                </a:lnSpc>
                <a:buFont typeface="Arial" panose="020B0604020202020204" pitchFamily="34" charset="0"/>
                <a:buChar char="•"/>
              </a:pPr>
              <a:r>
                <a:rPr lang="en-US" altLang="ko-KR" sz="1400" dirty="0" smtClean="0"/>
                <a:t>DNN </a:t>
              </a:r>
              <a:r>
                <a:rPr lang="ko-KR" altLang="en-US" sz="1400" dirty="0" smtClean="0"/>
                <a:t>을 이용하여 모델을 학습시키고 예측을 해보았지만 </a:t>
              </a:r>
              <a:r>
                <a:rPr lang="ko-KR" altLang="en-US" sz="1400" dirty="0" err="1" smtClean="0"/>
                <a:t>실제값과</a:t>
              </a:r>
              <a:r>
                <a:rPr lang="ko-KR" altLang="en-US" sz="1400" dirty="0" smtClean="0"/>
                <a:t> 차이가 있다</a:t>
              </a:r>
              <a:r>
                <a:rPr lang="en-US" altLang="ko-KR" sz="1400" dirty="0" smtClean="0"/>
                <a:t>.</a:t>
              </a:r>
              <a:endParaRPr lang="en-US" altLang="ko-KR" sz="1400" dirty="0" smtClean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Q&amp;A 및 추가 논의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35335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질문 및 답변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8145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질문 및 답변 시간을 갖습니다.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4770537" y="35335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추가 논의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프로젝트 관련 추가 논의 및 피드백을 수렴합니다.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2317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한계점 및 개선 방향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프로젝트의 한계점 및 개선 방향을 모색합니다.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704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프로젝트 목표 및 필요성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193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기반 랭킹 정보 활용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영화 평점 사이트 Cine21 데이터를 기반으로 랭킹 정보를 활용합니다. 지난 2년간의 인물 랭킹 데이터를 수집 및 분석합니다.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메타 정보 분석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배우 성별, 출신 학교, 생년월일 등 메타 정보를 분석합니다. 영화 산업 내 배우 활동 경향성 및 특징을 시각화합니다.</a:t>
            </a:r>
            <a:endParaRPr lang="en-US" sz="175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514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2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사용 기술 스택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크롤링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55556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Selenium 을 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사용하여 웹 페이지 데이터를 추출합니다.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06515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처리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555569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Pandas를 사용하여 데이터를 정제하고 변환합니다.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27136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시각화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555569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Matplotlib으로</a:t>
            </a:r>
            <a:r>
              <a:rPr lang="en-US" sz="175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데이터를 시각화합니다.</a:t>
            </a:r>
            <a:endParaRPr lang="en-US" sz="175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수집 방법: Cine21 크롤링 전략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크롤링 대상 사이트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Cine21 인물 랭킹 페이지를 대상으로 합니다.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필터 설정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2년 기준 필터를 설정하는 방법을 설명합니다.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수집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최대 50 페이지 배우 정보를 수집합니다.</a:t>
            </a:r>
            <a:endParaRPr lang="en-US" sz="175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030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전처리 과정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45197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947035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74962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정제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16920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수집된 데이터를 정제하고 통합합니다.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48079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240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42833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Pandas 활용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702969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Pandas를 사용하여 데이터를 처리합니다.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014561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0CED9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8171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데이터 준비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23673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분석을 위한 데이터 준비 과정을 상세히 설명합니다.</a:t>
            </a:r>
            <a:endParaRPr lang="en-US" sz="1750" dirty="0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1815" y="6533913"/>
            <a:ext cx="2534004" cy="16956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5368409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결과 (1): 성별 비율 분석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5246608" y="7124819"/>
            <a:ext cx="178475" cy="178475"/>
          </a:xfrm>
          <a:prstGeom prst="roundRect">
            <a:avLst>
              <a:gd name="adj" fmla="val 10247"/>
            </a:avLst>
          </a:prstGeom>
          <a:solidFill>
            <a:srgbClr val="ADD8E6"/>
          </a:solidFill>
          <a:ln>
            <a:solidFill>
              <a:srgbClr val="ADD8E6"/>
            </a:solidFill>
          </a:ln>
        </p:spPr>
      </p:sp>
      <p:sp>
        <p:nvSpPr>
          <p:cNvPr id="5" name="Text 2"/>
          <p:cNvSpPr/>
          <p:nvPr/>
        </p:nvSpPr>
        <p:spPr>
          <a:xfrm>
            <a:off x="5486043" y="7124819"/>
            <a:ext cx="328255" cy="178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남성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5966698" y="7124819"/>
            <a:ext cx="178475" cy="178475"/>
          </a:xfrm>
          <a:prstGeom prst="roundRect">
            <a:avLst>
              <a:gd name="adj" fmla="val 10247"/>
            </a:avLst>
          </a:prstGeom>
          <a:solidFill>
            <a:srgbClr val="B86161"/>
          </a:solidFill>
          <a:ln/>
        </p:spPr>
      </p:sp>
      <p:sp>
        <p:nvSpPr>
          <p:cNvPr id="7" name="Text 4"/>
          <p:cNvSpPr/>
          <p:nvPr/>
        </p:nvSpPr>
        <p:spPr>
          <a:xfrm>
            <a:off x="6206133" y="7124819"/>
            <a:ext cx="328255" cy="178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여성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지난 2년간 Cine21 랭킹에 오른 배우 중 남성 </a:t>
            </a:r>
            <a:r>
              <a:rPr lang="en-US" sz="14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비율은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61.7%, 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여성 </a:t>
            </a:r>
            <a:r>
              <a:rPr lang="en-US" sz="14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비율은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38.3%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입니다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남성의 수가 여성의 수보다 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82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 많다</a:t>
            </a:r>
            <a:endParaRPr lang="en-US" sz="14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123" y="1787100"/>
            <a:ext cx="4398273" cy="45994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596487" y="1787100"/>
            <a:ext cx="22530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남성의 수는 </a:t>
            </a:r>
            <a:r>
              <a:rPr lang="en-US" altLang="ko-KR" dirty="0" smtClean="0"/>
              <a:t>216</a:t>
            </a:r>
            <a:r>
              <a:rPr lang="ko-KR" altLang="en-US" dirty="0" smtClean="0"/>
              <a:t>명 </a:t>
            </a:r>
            <a:endParaRPr lang="en-US" altLang="ko-KR" dirty="0" smtClean="0"/>
          </a:p>
          <a:p>
            <a:r>
              <a:rPr lang="ko-KR" altLang="en-US" dirty="0" smtClean="0"/>
              <a:t>여성의 수는 </a:t>
            </a:r>
            <a:r>
              <a:rPr lang="en-US" altLang="ko-KR" dirty="0" smtClean="0"/>
              <a:t>134</a:t>
            </a:r>
            <a:r>
              <a:rPr lang="ko-KR" altLang="en-US" dirty="0" smtClean="0"/>
              <a:t>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총 데이터는 </a:t>
            </a:r>
            <a:r>
              <a:rPr lang="en-US" altLang="ko-KR" dirty="0" smtClean="0"/>
              <a:t>350</a:t>
            </a:r>
            <a:r>
              <a:rPr lang="ko-KR" altLang="en-US" dirty="0" smtClean="0"/>
              <a:t>명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5444252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결과 (2): 출신 학교 분석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영화 배우를 가장 많이 배출한 </a:t>
            </a:r>
            <a:r>
              <a:rPr lang="en-US" sz="1400" dirty="0" err="1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학교는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서울예술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대학교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중앙대입니다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비율은 서울예술대와 중앙대가 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12.3%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동국대가 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11.3%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한국예술종합대가 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9.2%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이다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0454" y="6533913"/>
            <a:ext cx="1809946" cy="169568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051" y="1569138"/>
            <a:ext cx="9098298" cy="54498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39904" y="1224798"/>
            <a:ext cx="2950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총 학교 데이터를 가지고 있는 수는 </a:t>
            </a:r>
            <a:r>
              <a:rPr lang="en-US" altLang="ko-KR" sz="1200" dirty="0" smtClean="0"/>
              <a:t>97</a:t>
            </a:r>
            <a:r>
              <a:rPr lang="ko-KR" altLang="en-US" sz="1200" dirty="0" smtClean="0"/>
              <a:t>명</a:t>
            </a:r>
            <a:endParaRPr lang="ko-KR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결과 (3): 출생 연도별 배우 분포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1970 ~ 80 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년대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출생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배우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들이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최근 </a:t>
            </a:r>
            <a:r>
              <a:rPr lang="en-US" altLang="ko-KR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</a:t>
            </a:r>
            <a:r>
              <a:rPr lang="ko-KR" alt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년간 </a:t>
            </a:r>
            <a:r>
              <a:rPr lang="en-US" sz="1400" dirty="0" err="1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영화계에서</a:t>
            </a:r>
            <a:r>
              <a:rPr lang="en-US" sz="1400" dirty="0" smtClean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가장 활발하게 활동하고 있습니다.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712" y="1569798"/>
            <a:ext cx="7680975" cy="54132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40924" y="1168924"/>
            <a:ext cx="37330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총 배우 수는 </a:t>
            </a:r>
            <a:r>
              <a:rPr lang="en-US" altLang="ko-KR" sz="1200" dirty="0" smtClean="0"/>
              <a:t>350</a:t>
            </a:r>
            <a:r>
              <a:rPr lang="ko-KR" altLang="en-US" sz="1200" dirty="0"/>
              <a:t>명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84503" y="1904214"/>
            <a:ext cx="358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95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7334053" y="1977897"/>
            <a:ext cx="358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93</a:t>
            </a:r>
            <a:endParaRPr lang="ko-KR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8617670" y="2820186"/>
            <a:ext cx="3582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74</a:t>
            </a:r>
            <a:endParaRPr lang="ko-KR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4840" y="490895"/>
            <a:ext cx="6798588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분석 </a:t>
            </a:r>
            <a:r>
              <a:rPr lang="en-US" sz="3500" dirty="0" err="1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결과</a:t>
            </a:r>
            <a:r>
              <a:rPr lang="en-US" sz="35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(4): </a:t>
            </a:r>
            <a:r>
              <a:rPr lang="ko-KR" altLang="en-US" sz="3500" dirty="0" err="1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검색량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과 </a:t>
            </a:r>
            <a:r>
              <a:rPr lang="ko-KR" altLang="en-US" sz="3500" dirty="0" err="1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흥행지수의</a:t>
            </a:r>
            <a:r>
              <a:rPr lang="ko-KR" altLang="en-US" sz="3500" dirty="0" smtClean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상관관계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24840" y="7504033"/>
            <a:ext cx="13380720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ko-KR" altLang="en-US" sz="1400" dirty="0" smtClean="0"/>
              <a:t>상관계수를 보면 </a:t>
            </a:r>
            <a:r>
              <a:rPr lang="en-US" altLang="ko-KR" sz="1400" dirty="0" smtClean="0"/>
              <a:t>0.17</a:t>
            </a:r>
            <a:r>
              <a:rPr lang="ko-KR" altLang="en-US" sz="1400" dirty="0" smtClean="0"/>
              <a:t>로 매우 연관이 없다는 것을 알 수 있다</a:t>
            </a:r>
            <a:r>
              <a:rPr lang="en-US" altLang="ko-KR" sz="1400" dirty="0" smtClean="0"/>
              <a:t>.</a:t>
            </a:r>
            <a:endParaRPr 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396" y="6533913"/>
            <a:ext cx="2534004" cy="16956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378" y="1090190"/>
            <a:ext cx="7649643" cy="604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5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533</Words>
  <Application>Microsoft Office PowerPoint</Application>
  <PresentationFormat>사용자 지정</PresentationFormat>
  <Paragraphs>94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Arial</vt:lpstr>
      <vt:lpstr>Calibri</vt:lpstr>
      <vt:lpstr>Libre Baskerville</vt:lpstr>
      <vt:lpstr>맑은 고딕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15</cp:revision>
  <dcterms:created xsi:type="dcterms:W3CDTF">2025-03-17T06:15:38Z</dcterms:created>
  <dcterms:modified xsi:type="dcterms:W3CDTF">2025-03-20T00:06:54Z</dcterms:modified>
</cp:coreProperties>
</file>